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2" r:id="rId1"/>
  </p:sldMasterIdLst>
  <p:notesMasterIdLst>
    <p:notesMasterId r:id="rId13"/>
  </p:notesMasterIdLst>
  <p:sldIdLst>
    <p:sldId id="256" r:id="rId2"/>
    <p:sldId id="257" r:id="rId3"/>
    <p:sldId id="258" r:id="rId4"/>
    <p:sldId id="260" r:id="rId5"/>
    <p:sldId id="259" r:id="rId6"/>
    <p:sldId id="261" r:id="rId7"/>
    <p:sldId id="264" r:id="rId8"/>
    <p:sldId id="266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45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BA734-8B15-504C-8EEF-3EDDDE9EDCAB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24B68F-32B8-5043-8675-0BECC0E928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057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g62a0e8811b_0_8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0" name="Google Shape;560;g62a0e8811b_0_8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g62a0e8811b_0_7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1" name="Google Shape;581;g62a0e8811b_0_7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g62a0e8811b_0_7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3" name="Google Shape;603;g62a0e8811b_0_7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Google Shape;609;g636b44069d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0" name="Google Shape;610;g636b44069d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C1768-F40A-0345-A96A-CFEE3391550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EAF9-2809-834F-997E-1CE264187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C1768-F40A-0345-A96A-CFEE3391550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EAF9-2809-834F-997E-1CE26418798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C1768-F40A-0345-A96A-CFEE3391550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EAF9-2809-834F-997E-1CE264187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C1768-F40A-0345-A96A-CFEE3391550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EAF9-2809-834F-997E-1CE26418798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C1768-F40A-0345-A96A-CFEE3391550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EAF9-2809-834F-997E-1CE264187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C1768-F40A-0345-A96A-CFEE3391550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EAF9-2809-834F-997E-1CE264187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C1768-F40A-0345-A96A-CFEE3391550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EAF9-2809-834F-997E-1CE264187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C1768-F40A-0345-A96A-CFEE3391550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EAF9-2809-834F-997E-1CE264187987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C1768-F40A-0345-A96A-CFEE3391550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EAF9-2809-834F-997E-1CE26418798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C1768-F40A-0345-A96A-CFEE3391550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EAF9-2809-834F-997E-1CE264187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C1768-F40A-0345-A96A-CFEE3391550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EAF9-2809-834F-997E-1CE264187987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3"/>
            <a:ext cx="5487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10184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AFC1768-F40A-0345-A96A-CFEE33915507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550EAF9-2809-834F-997E-1CE26418798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 </a:t>
            </a:r>
            <a:r>
              <a:rPr lang="en-US" dirty="0" smtClean="0"/>
              <a:t>Learning Ecosystem to meet Industry Revolution 4.0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Joseph </a:t>
            </a:r>
            <a:r>
              <a:rPr lang="en-US" dirty="0" err="1" smtClean="0"/>
              <a:t>Goh</a:t>
            </a:r>
            <a:endParaRPr lang="en-US" dirty="0"/>
          </a:p>
          <a:p>
            <a:r>
              <a:rPr lang="en-US" dirty="0" smtClean="0"/>
              <a:t>Founder, </a:t>
            </a:r>
            <a:r>
              <a:rPr lang="en-US" dirty="0" err="1" smtClean="0"/>
              <a:t>Eknowvation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56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20 years experience in Learning, Research, and Digital Publishing Technologies</a:t>
            </a:r>
          </a:p>
          <a:p>
            <a:endParaRPr lang="en-US" dirty="0"/>
          </a:p>
          <a:p>
            <a:r>
              <a:rPr lang="en-US" dirty="0" smtClean="0"/>
              <a:t>Started IG Publishing - an Academic Digital Publishing platform that serves over 1000 Universities globally with over 15 million users.</a:t>
            </a:r>
          </a:p>
          <a:p>
            <a:endParaRPr lang="en-US" dirty="0" smtClean="0"/>
          </a:p>
          <a:p>
            <a:r>
              <a:rPr lang="en-US" dirty="0" smtClean="0"/>
              <a:t>Board member of Startup company, </a:t>
            </a:r>
            <a:r>
              <a:rPr lang="en-US" dirty="0" err="1" smtClean="0"/>
              <a:t>Dynolib</a:t>
            </a:r>
            <a:r>
              <a:rPr lang="en-US" dirty="0" smtClean="0"/>
              <a:t>, that specializes in monitoring of Online Academic Resources</a:t>
            </a:r>
          </a:p>
          <a:p>
            <a:endParaRPr lang="en-US" dirty="0"/>
          </a:p>
          <a:p>
            <a:r>
              <a:rPr lang="en-US" dirty="0" smtClean="0"/>
              <a:t>Founder of </a:t>
            </a:r>
            <a:r>
              <a:rPr lang="en-US" dirty="0" err="1" smtClean="0"/>
              <a:t>Eknowvation</a:t>
            </a:r>
            <a:r>
              <a:rPr lang="en-US" dirty="0" smtClean="0"/>
              <a:t>, a company that focus on providing Effective Research and Learning solutions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Biography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178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 smtClean="0"/>
              <a:t>Knowledge Gap </a:t>
            </a:r>
            <a:r>
              <a:rPr lang="en-US" dirty="0" smtClean="0"/>
              <a:t>: Theoretical </a:t>
            </a:r>
            <a:r>
              <a:rPr lang="en-US" dirty="0" err="1" smtClean="0"/>
              <a:t>vs</a:t>
            </a:r>
            <a:r>
              <a:rPr lang="en-US" dirty="0" smtClean="0"/>
              <a:t> Practical</a:t>
            </a:r>
          </a:p>
          <a:p>
            <a:endParaRPr lang="en-US" dirty="0"/>
          </a:p>
          <a:p>
            <a:r>
              <a:rPr lang="en-US" dirty="0" smtClean="0"/>
              <a:t>Many </a:t>
            </a:r>
            <a:r>
              <a:rPr lang="en-US" dirty="0" smtClean="0"/>
              <a:t>Universities and Colleges </a:t>
            </a:r>
            <a:r>
              <a:rPr lang="en-US" b="1" dirty="0" smtClean="0"/>
              <a:t>may not prepare </a:t>
            </a:r>
            <a:r>
              <a:rPr lang="en-US" dirty="0" smtClean="0"/>
              <a:t>students adequately for the workforce .. Soft-skills, Life-skills, </a:t>
            </a:r>
            <a:r>
              <a:rPr lang="en-US" dirty="0" err="1" smtClean="0"/>
              <a:t>etc</a:t>
            </a:r>
            <a:endParaRPr lang="en-US" dirty="0" smtClean="0"/>
          </a:p>
          <a:p>
            <a:endParaRPr lang="en-US" dirty="0"/>
          </a:p>
          <a:p>
            <a:r>
              <a:rPr lang="en-US" b="1" dirty="0" smtClean="0"/>
              <a:t>Insufficient</a:t>
            </a:r>
            <a:r>
              <a:rPr lang="en-US" dirty="0" smtClean="0"/>
              <a:t> Subject Matter Experts in the University</a:t>
            </a:r>
          </a:p>
          <a:p>
            <a:endParaRPr lang="en-US" dirty="0"/>
          </a:p>
          <a:p>
            <a:r>
              <a:rPr lang="en-US" dirty="0" smtClean="0"/>
              <a:t>Classroom-based learning is </a:t>
            </a:r>
            <a:r>
              <a:rPr lang="en-US" b="1" dirty="0"/>
              <a:t>N</a:t>
            </a:r>
            <a:r>
              <a:rPr lang="en-US" b="1" dirty="0" smtClean="0"/>
              <a:t>ot Scalable</a:t>
            </a:r>
            <a:endParaRPr lang="en-US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Problem?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243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How to deliver the latest required knowledge or skill to a wide audience across the country </a:t>
            </a:r>
            <a:r>
              <a:rPr lang="mr-IN" dirty="0" smtClean="0"/>
              <a:t>…</a:t>
            </a:r>
            <a:r>
              <a:rPr lang="en-US" dirty="0" smtClean="0"/>
              <a:t> efficiently and economically?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Question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242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Traditional LMS is no longer good enough to meet modern needs</a:t>
            </a:r>
          </a:p>
          <a:p>
            <a:endParaRPr lang="en-US" dirty="0"/>
          </a:p>
          <a:p>
            <a:r>
              <a:rPr lang="en-US" dirty="0" smtClean="0"/>
              <a:t>Industry is moving much faster the Academic Learning</a:t>
            </a:r>
          </a:p>
          <a:p>
            <a:endParaRPr lang="en-US" dirty="0"/>
          </a:p>
          <a:p>
            <a:r>
              <a:rPr lang="en-US" dirty="0" smtClean="0"/>
              <a:t>Modern Learning Platforms will grow with Industry</a:t>
            </a:r>
          </a:p>
          <a:p>
            <a:endParaRPr lang="en-US" dirty="0"/>
          </a:p>
          <a:p>
            <a:r>
              <a:rPr lang="en-US" dirty="0"/>
              <a:t>D</a:t>
            </a:r>
            <a:r>
              <a:rPr lang="en-US" dirty="0" smtClean="0"/>
              <a:t>eliver external courses to students to increase their employability </a:t>
            </a:r>
          </a:p>
          <a:p>
            <a:endParaRPr lang="en-US" dirty="0"/>
          </a:p>
          <a:p>
            <a:r>
              <a:rPr lang="en-US" dirty="0" smtClean="0"/>
              <a:t>Allow Faculties to promote and deliver courses to external learners</a:t>
            </a:r>
          </a:p>
          <a:p>
            <a:endParaRPr lang="en-US" dirty="0"/>
          </a:p>
          <a:p>
            <a:r>
              <a:rPr lang="en-US" dirty="0" smtClean="0"/>
              <a:t>Leverage on Social Learning to increase engagement and improve learning</a:t>
            </a:r>
          </a:p>
          <a:p>
            <a:endParaRPr lang="en-US" dirty="0"/>
          </a:p>
          <a:p>
            <a:r>
              <a:rPr lang="en-US" dirty="0" smtClean="0"/>
              <a:t>Focus of Lifelong Learning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Rethinking the Learning Platform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679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Case Studies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873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86"/>
          <p:cNvSpPr txBox="1">
            <a:spLocks noGrp="1"/>
          </p:cNvSpPr>
          <p:nvPr>
            <p:ph type="title"/>
          </p:nvPr>
        </p:nvSpPr>
        <p:spPr>
          <a:xfrm>
            <a:off x="263400" y="346733"/>
            <a:ext cx="3281400" cy="167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dirty="0">
                <a:latin typeface="Bitter"/>
                <a:ea typeface="Bitter"/>
                <a:cs typeface="Bitter"/>
                <a:sym typeface="Bitter"/>
              </a:rPr>
              <a:t>Malaysia MOOC:</a:t>
            </a:r>
            <a:endParaRPr sz="2600" dirty="0">
              <a:latin typeface="Bitter"/>
              <a:ea typeface="Bitter"/>
              <a:cs typeface="Bitter"/>
              <a:sym typeface="Bitter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dirty="0">
                <a:latin typeface="Bitter"/>
                <a:ea typeface="Bitter"/>
                <a:cs typeface="Bitter"/>
                <a:sym typeface="Bitter"/>
              </a:rPr>
              <a:t>Transforming Higher Education</a:t>
            </a:r>
            <a:endParaRPr sz="2600" dirty="0">
              <a:latin typeface="Bitter"/>
              <a:ea typeface="Bitter"/>
              <a:cs typeface="Bitter"/>
              <a:sym typeface="Bitter"/>
            </a:endParaRPr>
          </a:p>
        </p:txBody>
      </p:sp>
      <p:sp>
        <p:nvSpPr>
          <p:cNvPr id="562" name="Google Shape;562;p86"/>
          <p:cNvSpPr txBox="1">
            <a:spLocks noGrp="1"/>
          </p:cNvSpPr>
          <p:nvPr>
            <p:ph type="body" idx="1"/>
          </p:nvPr>
        </p:nvSpPr>
        <p:spPr>
          <a:xfrm>
            <a:off x="263400" y="2399999"/>
            <a:ext cx="2006967" cy="420061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World’s first national MOOC program, launched in 2014 involving all 20 public universities and 34 public polytechnics in Malaysia. </a:t>
            </a:r>
            <a:endParaRPr dirty="0"/>
          </a:p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Over 350,000 students have enrolled in one of 412 courses through Malaysia MOOC, delivered entirely through OpenLearning. </a:t>
            </a:r>
            <a:endParaRPr dirty="0"/>
          </a:p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OpenLearning works with the Malaysian Ministry of Education, various committees and academics.</a:t>
            </a:r>
            <a:endParaRPr dirty="0"/>
          </a:p>
        </p:txBody>
      </p:sp>
      <p:pic>
        <p:nvPicPr>
          <p:cNvPr id="564" name="Google Shape;564;p86"/>
          <p:cNvPicPr preferRelativeResize="0"/>
          <p:nvPr/>
        </p:nvPicPr>
        <p:blipFill rotWithShape="1">
          <a:blip r:embed="rId3">
            <a:alphaModFix/>
          </a:blip>
          <a:srcRect r="5015"/>
          <a:stretch/>
        </p:blipFill>
        <p:spPr>
          <a:xfrm>
            <a:off x="2482013" y="2023533"/>
            <a:ext cx="6565590" cy="40461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545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Google Shape;585;p89"/>
          <p:cNvSpPr txBox="1">
            <a:spLocks noGrp="1"/>
          </p:cNvSpPr>
          <p:nvPr>
            <p:ph type="title"/>
          </p:nvPr>
        </p:nvSpPr>
        <p:spPr>
          <a:xfrm>
            <a:off x="263400" y="346733"/>
            <a:ext cx="3281400" cy="17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Bitter"/>
                <a:ea typeface="Bitter"/>
                <a:cs typeface="Bitter"/>
                <a:sym typeface="Bitter"/>
              </a:rPr>
              <a:t>Teach.com.au: Accredited Teacher Training</a:t>
            </a:r>
            <a:endParaRPr sz="2600">
              <a:latin typeface="Bitter"/>
              <a:ea typeface="Bitter"/>
              <a:cs typeface="Bitter"/>
              <a:sym typeface="Bitter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Bitter"/>
              <a:ea typeface="Bitter"/>
              <a:cs typeface="Bitter"/>
              <a:sym typeface="Bitter"/>
            </a:endParaRPr>
          </a:p>
        </p:txBody>
      </p:sp>
      <p:sp>
        <p:nvSpPr>
          <p:cNvPr id="583" name="Google Shape;583;p89"/>
          <p:cNvSpPr txBox="1">
            <a:spLocks noGrp="1"/>
          </p:cNvSpPr>
          <p:nvPr>
            <p:ph type="body" idx="1"/>
          </p:nvPr>
        </p:nvSpPr>
        <p:spPr>
          <a:xfrm>
            <a:off x="263550" y="2400000"/>
            <a:ext cx="1949096" cy="396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Unlimited access to the highest quality NESA accredited online teacher training courses for A$190/year. </a:t>
            </a:r>
            <a:endParaRPr dirty="0"/>
          </a:p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Australian market has 310,000 full-time teachers and 125,000 casual teachers - average spend of $700/teacher/year on teacher Professional Development.</a:t>
            </a:r>
            <a:endParaRPr dirty="0"/>
          </a:p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Project conceptualised, implemented and marketed by OpenLearning within 8 months, including NSW NESA accreditation. </a:t>
            </a:r>
            <a:endParaRPr dirty="0"/>
          </a:p>
        </p:txBody>
      </p:sp>
      <p:pic>
        <p:nvPicPr>
          <p:cNvPr id="584" name="Google Shape;584;p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2646" y="1565933"/>
            <a:ext cx="6800429" cy="55104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4903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Google Shape;605;p92"/>
          <p:cNvSpPr txBox="1">
            <a:spLocks noGrp="1"/>
          </p:cNvSpPr>
          <p:nvPr>
            <p:ph type="title"/>
          </p:nvPr>
        </p:nvSpPr>
        <p:spPr>
          <a:xfrm>
            <a:off x="263400" y="346733"/>
            <a:ext cx="3281400" cy="167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Bitter"/>
                <a:ea typeface="Bitter"/>
                <a:cs typeface="Bitter"/>
                <a:sym typeface="Bitter"/>
              </a:rPr>
              <a:t>Learn.com.au:</a:t>
            </a:r>
            <a:endParaRPr>
              <a:latin typeface="Bitter"/>
              <a:ea typeface="Bitter"/>
              <a:cs typeface="Bitter"/>
              <a:sym typeface="Bitter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Bitter"/>
                <a:ea typeface="Bitter"/>
                <a:cs typeface="Bitter"/>
                <a:sym typeface="Bitter"/>
              </a:rPr>
              <a:t>Increasing Access to TAFE NSW</a:t>
            </a:r>
            <a:endParaRPr sz="2600">
              <a:latin typeface="Bitter"/>
              <a:ea typeface="Bitter"/>
              <a:cs typeface="Bitter"/>
              <a:sym typeface="Bitter"/>
            </a:endParaRPr>
          </a:p>
        </p:txBody>
      </p:sp>
      <p:sp>
        <p:nvSpPr>
          <p:cNvPr id="606" name="Google Shape;606;p92"/>
          <p:cNvSpPr txBox="1">
            <a:spLocks noGrp="1"/>
          </p:cNvSpPr>
          <p:nvPr>
            <p:ph type="body" idx="1"/>
          </p:nvPr>
        </p:nvSpPr>
        <p:spPr>
          <a:xfrm>
            <a:off x="263400" y="2400000"/>
            <a:ext cx="2141650" cy="403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Partnership between TAFE NSW (Hunter Institute), IBSA and OpenLearning to provide VET under a ‘free to learn, pay to certify’ model</a:t>
            </a:r>
            <a:endParaRPr dirty="0"/>
          </a:p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Three qualifications: Cert IV Leadership &amp; Management, Small Business Management and Business.</a:t>
            </a:r>
            <a:endParaRPr dirty="0"/>
          </a:p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Project conceptualised, implemented and launched by OpenLearning within 10 months from commencement.</a:t>
            </a:r>
            <a:endParaRPr dirty="0"/>
          </a:p>
        </p:txBody>
      </p:sp>
      <p:pic>
        <p:nvPicPr>
          <p:cNvPr id="607" name="Google Shape;607;p9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05050" y="1362734"/>
            <a:ext cx="6608025" cy="55105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7644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93"/>
          <p:cNvSpPr txBox="1">
            <a:spLocks noGrp="1"/>
          </p:cNvSpPr>
          <p:nvPr>
            <p:ph type="title"/>
          </p:nvPr>
        </p:nvSpPr>
        <p:spPr>
          <a:xfrm>
            <a:off x="187200" y="448333"/>
            <a:ext cx="4135200" cy="146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latin typeface="Bitter"/>
                <a:ea typeface="Bitter"/>
                <a:cs typeface="Bitter"/>
                <a:sym typeface="Bitter"/>
              </a:rPr>
              <a:t>AKPK: Financial Literacy and Awareness at Scale</a:t>
            </a:r>
            <a:endParaRPr sz="2600">
              <a:latin typeface="Bitter"/>
              <a:ea typeface="Bitter"/>
              <a:cs typeface="Bitter"/>
              <a:sym typeface="Bitter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Bitter"/>
              <a:ea typeface="Bitter"/>
              <a:cs typeface="Bitter"/>
              <a:sym typeface="Bitter"/>
            </a:endParaRPr>
          </a:p>
        </p:txBody>
      </p:sp>
      <p:sp>
        <p:nvSpPr>
          <p:cNvPr id="612" name="Google Shape;612;p93"/>
          <p:cNvSpPr txBox="1">
            <a:spLocks noGrp="1"/>
          </p:cNvSpPr>
          <p:nvPr>
            <p:ph type="body" idx="1"/>
          </p:nvPr>
        </p:nvSpPr>
        <p:spPr>
          <a:xfrm>
            <a:off x="263399" y="1759033"/>
            <a:ext cx="2584179" cy="48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2"/>
                </a:solidFill>
              </a:rPr>
              <a:t>Agensi Kaunseling and Pengurusan Kredit (AKPK) is an agency under Malaysia’s Central Bank (BNM) that help individuals take charge of their finances. </a:t>
            </a:r>
            <a:endParaRPr dirty="0">
              <a:solidFill>
                <a:schemeClr val="dk2"/>
              </a:solidFill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2"/>
                </a:solidFill>
              </a:rPr>
              <a:t>In line with BNM’s home ownership initiative, </a:t>
            </a:r>
            <a:r>
              <a:rPr lang="en" sz="1201" dirty="0">
                <a:solidFill>
                  <a:schemeClr val="dk2"/>
                </a:solidFill>
              </a:rPr>
              <a:t>AKPK</a:t>
            </a:r>
            <a:r>
              <a:rPr lang="en" dirty="0">
                <a:solidFill>
                  <a:schemeClr val="dk2"/>
                </a:solidFill>
              </a:rPr>
              <a:t> launched a programme on OpenLearning’s platform to teach financial management and responsible borrowing to loan applicants. </a:t>
            </a:r>
            <a:endParaRPr dirty="0">
              <a:solidFill>
                <a:schemeClr val="dk2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2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2"/>
                </a:solidFill>
              </a:rPr>
              <a:t>AKPK reached &gt;29,000 people in 5 months: </a:t>
            </a:r>
            <a:endParaRPr dirty="0">
              <a:solidFill>
                <a:schemeClr val="dk2"/>
              </a:solidFill>
            </a:endParaRPr>
          </a:p>
          <a:p>
            <a:pPr marL="457200" lvl="0" indent="-304800" algn="just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</a:pPr>
            <a:r>
              <a:rPr lang="en" dirty="0">
                <a:solidFill>
                  <a:schemeClr val="dk2"/>
                </a:solidFill>
              </a:rPr>
              <a:t>Respective people are educated on financial tools</a:t>
            </a:r>
            <a:endParaRPr dirty="0">
              <a:solidFill>
                <a:schemeClr val="dk2"/>
              </a:solidFill>
            </a:endParaRPr>
          </a:p>
          <a:p>
            <a:pPr marL="457200" lvl="0" indent="-304800" algn="just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</a:pPr>
            <a:r>
              <a:rPr lang="en" dirty="0">
                <a:solidFill>
                  <a:schemeClr val="dk2"/>
                </a:solidFill>
              </a:rPr>
              <a:t>Increase visibility of AKPK</a:t>
            </a:r>
            <a:endParaRPr dirty="0">
              <a:solidFill>
                <a:schemeClr val="dk2"/>
              </a:solidFill>
            </a:endParaRPr>
          </a:p>
          <a:p>
            <a:pPr marL="457200" lvl="0" indent="-304800" algn="just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</a:pPr>
            <a:r>
              <a:rPr lang="en" dirty="0">
                <a:solidFill>
                  <a:schemeClr val="dk2"/>
                </a:solidFill>
              </a:rPr>
              <a:t>Speed to scaled increase exponentially</a:t>
            </a:r>
            <a:endParaRPr dirty="0">
              <a:solidFill>
                <a:schemeClr val="dk2"/>
              </a:solidFill>
            </a:endParaRPr>
          </a:p>
          <a:p>
            <a:pPr marL="457200" lvl="0" indent="-3048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</a:pPr>
            <a:r>
              <a:rPr lang="en" dirty="0">
                <a:solidFill>
                  <a:schemeClr val="dk2"/>
                </a:solidFill>
              </a:rPr>
              <a:t>Cost to deliver training reduced significantly</a:t>
            </a:r>
            <a:endParaRPr dirty="0">
              <a:solidFill>
                <a:schemeClr val="dk2"/>
              </a:solidFill>
            </a:endParaRPr>
          </a:p>
        </p:txBody>
      </p:sp>
      <p:pic>
        <p:nvPicPr>
          <p:cNvPr id="614" name="Google Shape;614;p93"/>
          <p:cNvPicPr preferRelativeResize="0"/>
          <p:nvPr/>
        </p:nvPicPr>
        <p:blipFill rotWithShape="1">
          <a:blip r:embed="rId3">
            <a:alphaModFix/>
          </a:blip>
          <a:srcRect l="5979" r="2729"/>
          <a:stretch/>
        </p:blipFill>
        <p:spPr>
          <a:xfrm>
            <a:off x="3059224" y="1759034"/>
            <a:ext cx="5951501" cy="43257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34243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US" sz="4400" dirty="0" smtClean="0"/>
          </a:p>
          <a:p>
            <a:pPr algn="ctr"/>
            <a:r>
              <a:rPr lang="en-US" sz="4400" dirty="0" smtClean="0"/>
              <a:t>Q&amp;A</a:t>
            </a:r>
            <a:endParaRPr lang="en-US" sz="4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Future Proofing Learning and Workforce Development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2029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Waveform.thmx</Template>
  <TotalTime>1317</TotalTime>
  <Words>477</Words>
  <Application>Microsoft Office PowerPoint</Application>
  <PresentationFormat>On-screen Show (4:3)</PresentationFormat>
  <Paragraphs>68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Bitter</vt:lpstr>
      <vt:lpstr>Calibri</vt:lpstr>
      <vt:lpstr>Candara</vt:lpstr>
      <vt:lpstr>Mangal</vt:lpstr>
      <vt:lpstr>Symbol</vt:lpstr>
      <vt:lpstr>Waveform</vt:lpstr>
      <vt:lpstr> A Learning Ecosystem to meet Industry Revolution 4.0</vt:lpstr>
      <vt:lpstr>Biography</vt:lpstr>
      <vt:lpstr>What is the Problem?</vt:lpstr>
      <vt:lpstr>Question</vt:lpstr>
      <vt:lpstr>Rethinking the Learning Platform</vt:lpstr>
      <vt:lpstr>PowerPoint Presentation</vt:lpstr>
      <vt:lpstr>Malaysia MOOC: Transforming Higher Education</vt:lpstr>
      <vt:lpstr>Teach.com.au: Accredited Teacher Training </vt:lpstr>
      <vt:lpstr>Learn.com.au: Increasing Access to TAFE NSW</vt:lpstr>
      <vt:lpstr>AKPK: Financial Literacy and Awareness at Scale </vt:lpstr>
      <vt:lpstr>Future Proofing Learning and Workforce Development</vt:lpstr>
    </vt:vector>
  </TitlesOfParts>
  <Company>JG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Learning Ecosystem to meet Industry 4.0</dc:title>
  <dc:creator>J G</dc:creator>
  <cp:lastModifiedBy>Pham Diem</cp:lastModifiedBy>
  <cp:revision>13</cp:revision>
  <dcterms:created xsi:type="dcterms:W3CDTF">2019-12-12T03:44:12Z</dcterms:created>
  <dcterms:modified xsi:type="dcterms:W3CDTF">2019-12-13T02:46:08Z</dcterms:modified>
</cp:coreProperties>
</file>